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DM Sans" panose="020F0502020204030204" pitchFamily="2" charset="0"/>
      <p:regular r:id="rId12"/>
    </p:embeddedFont>
    <p:embeddedFont>
      <p:font typeface="Libre Baskerville" panose="020F0502020204030204" pitchFamily="2"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0" d="100"/>
          <a:sy n="80" d="100"/>
        </p:scale>
        <p:origin x="13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5249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19201"/>
            <a:ext cx="7304365" cy="83819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Voice Sentiment Analysis</a:t>
            </a:r>
            <a:endParaRPr lang="en-US" sz="4450" dirty="0"/>
          </a:p>
        </p:txBody>
      </p:sp>
      <p:sp>
        <p:nvSpPr>
          <p:cNvPr id="4" name="Text 1"/>
          <p:cNvSpPr/>
          <p:nvPr/>
        </p:nvSpPr>
        <p:spPr>
          <a:xfrm>
            <a:off x="6154161" y="2312550"/>
            <a:ext cx="7556421" cy="362903"/>
          </a:xfrm>
          <a:prstGeom prst="rect">
            <a:avLst/>
          </a:prstGeom>
          <a:noFill/>
          <a:ln/>
        </p:spPr>
        <p:txBody>
          <a:bodyPr wrap="none" lIns="0" tIns="0" rIns="0" bIns="0" rtlCol="0" anchor="t"/>
          <a:lstStyle/>
          <a:p>
            <a:pPr marL="0" indent="0" algn="ctr">
              <a:lnSpc>
                <a:spcPts val="2850"/>
              </a:lnSpc>
              <a:buNone/>
            </a:pPr>
            <a:r>
              <a:rPr lang="en-US" sz="2500" b="1" dirty="0">
                <a:solidFill>
                  <a:srgbClr val="454240"/>
                </a:solidFill>
                <a:latin typeface="DM Sans" pitchFamily="34" charset="0"/>
                <a:ea typeface="DM Sans" pitchFamily="34" charset="-122"/>
                <a:cs typeface="DM Sans" pitchFamily="34" charset="-120"/>
              </a:rPr>
              <a:t>Major Project Presentation</a:t>
            </a:r>
            <a:endParaRPr lang="en-US" sz="2500" dirty="0"/>
          </a:p>
        </p:txBody>
      </p:sp>
      <p:sp>
        <p:nvSpPr>
          <p:cNvPr id="5" name="Text 2"/>
          <p:cNvSpPr/>
          <p:nvPr/>
        </p:nvSpPr>
        <p:spPr>
          <a:xfrm>
            <a:off x="6280190" y="3410902"/>
            <a:ext cx="7556421" cy="362903"/>
          </a:xfrm>
          <a:prstGeom prst="rect">
            <a:avLst/>
          </a:prstGeom>
          <a:noFill/>
          <a:ln/>
        </p:spPr>
        <p:txBody>
          <a:bodyPr wrap="none" lIns="0" tIns="0" rIns="0" bIns="0" rtlCol="0" anchor="t"/>
          <a:lstStyle/>
          <a:p>
            <a:pPr marL="0" indent="0" algn="ctr">
              <a:lnSpc>
                <a:spcPts val="2850"/>
              </a:lnSpc>
              <a:buNone/>
            </a:pPr>
            <a:r>
              <a:rPr lang="en-US" sz="1750" dirty="0">
                <a:solidFill>
                  <a:srgbClr val="454240"/>
                </a:solidFill>
                <a:latin typeface="DM Sans" pitchFamily="34" charset="0"/>
                <a:ea typeface="DM Sans" pitchFamily="34" charset="-122"/>
                <a:cs typeface="DM Sans" pitchFamily="34" charset="-120"/>
              </a:rPr>
              <a:t>Department of Computer Science and Engineering</a:t>
            </a:r>
            <a:endParaRPr lang="en-US" sz="1750" dirty="0"/>
          </a:p>
        </p:txBody>
      </p:sp>
      <p:sp>
        <p:nvSpPr>
          <p:cNvPr id="6" name="Text 3"/>
          <p:cNvSpPr/>
          <p:nvPr/>
        </p:nvSpPr>
        <p:spPr>
          <a:xfrm>
            <a:off x="6154161" y="4210407"/>
            <a:ext cx="7556421" cy="362903"/>
          </a:xfrm>
          <a:prstGeom prst="rect">
            <a:avLst/>
          </a:prstGeom>
          <a:noFill/>
          <a:ln/>
        </p:spPr>
        <p:txBody>
          <a:bodyPr wrap="none" lIns="0" tIns="0" rIns="0" bIns="0" rtlCol="0" anchor="t"/>
          <a:lstStyle/>
          <a:p>
            <a:pPr marL="0" indent="0" algn="ctr">
              <a:lnSpc>
                <a:spcPts val="2850"/>
              </a:lnSpc>
              <a:buNone/>
            </a:pPr>
            <a:r>
              <a:rPr lang="en-US" sz="1750" dirty="0">
                <a:solidFill>
                  <a:srgbClr val="454240"/>
                </a:solidFill>
                <a:latin typeface="DM Sans" pitchFamily="34" charset="0"/>
                <a:ea typeface="DM Sans" pitchFamily="34" charset="-122"/>
                <a:cs typeface="DM Sans" pitchFamily="34" charset="-120"/>
              </a:rPr>
              <a:t>KIET Group of Institutions, Ghaziabad</a:t>
            </a:r>
            <a:endParaRPr lang="en-US" sz="1750" dirty="0"/>
          </a:p>
        </p:txBody>
      </p:sp>
      <p:sp>
        <p:nvSpPr>
          <p:cNvPr id="7" name="Text 4"/>
          <p:cNvSpPr/>
          <p:nvPr/>
        </p:nvSpPr>
        <p:spPr>
          <a:xfrm>
            <a:off x="6042064" y="5065574"/>
            <a:ext cx="7556421" cy="362903"/>
          </a:xfrm>
          <a:prstGeom prst="rect">
            <a:avLst/>
          </a:prstGeom>
          <a:noFill/>
          <a:ln/>
        </p:spPr>
        <p:txBody>
          <a:bodyPr wrap="none" lIns="0" tIns="0" rIns="0" bIns="0" rtlCol="0" anchor="t"/>
          <a:lstStyle/>
          <a:p>
            <a:pPr marL="0" indent="0" algn="ctr">
              <a:lnSpc>
                <a:spcPts val="2850"/>
              </a:lnSpc>
              <a:buNone/>
            </a:pPr>
            <a:r>
              <a:rPr lang="en-US" sz="1750" b="1" dirty="0">
                <a:solidFill>
                  <a:srgbClr val="454240"/>
                </a:solidFill>
                <a:latin typeface="DM Sans" pitchFamily="34" charset="0"/>
                <a:ea typeface="DM Sans" pitchFamily="34" charset="-122"/>
                <a:cs typeface="DM Sans" pitchFamily="34" charset="-120"/>
              </a:rPr>
              <a:t>Project Group: PCSE 25-46</a:t>
            </a:r>
            <a:endParaRPr lang="en-US" sz="1750" dirty="0"/>
          </a:p>
        </p:txBody>
      </p:sp>
      <p:sp>
        <p:nvSpPr>
          <p:cNvPr id="8" name="TextBox 7">
            <a:extLst>
              <a:ext uri="{FF2B5EF4-FFF2-40B4-BE49-F238E27FC236}">
                <a16:creationId xmlns:a16="http://schemas.microsoft.com/office/drawing/2014/main" id="{DA3172D5-8890-1DBE-83EF-AC1DA49A2551}"/>
              </a:ext>
            </a:extLst>
          </p:cNvPr>
          <p:cNvSpPr txBox="1"/>
          <p:nvPr/>
        </p:nvSpPr>
        <p:spPr>
          <a:xfrm>
            <a:off x="7010400" y="6253044"/>
            <a:ext cx="5619750" cy="369332"/>
          </a:xfrm>
          <a:prstGeom prst="rect">
            <a:avLst/>
          </a:prstGeom>
          <a:noFill/>
        </p:spPr>
        <p:txBody>
          <a:bodyPr wrap="square" rtlCol="0">
            <a:spAutoFit/>
          </a:bodyPr>
          <a:lstStyle/>
          <a:p>
            <a:pPr algn="ctr"/>
            <a:r>
              <a:rPr lang="en-IN" dirty="0"/>
              <a:t> Mentored by: Mr Vijay Patidar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2236" y="584121"/>
            <a:ext cx="7659529" cy="1988463"/>
          </a:xfrm>
          <a:prstGeom prst="rect">
            <a:avLst/>
          </a:prstGeom>
          <a:noFill/>
          <a:ln/>
        </p:spPr>
        <p:txBody>
          <a:bodyPr wrap="square" lIns="0" tIns="0" rIns="0" bIns="0" rtlCol="0" anchor="t"/>
          <a:lstStyle/>
          <a:p>
            <a:pPr marL="0" indent="0" algn="l">
              <a:lnSpc>
                <a:spcPts val="5200"/>
              </a:lnSpc>
              <a:buNone/>
            </a:pPr>
            <a:r>
              <a:rPr lang="en-US" sz="4150" dirty="0">
                <a:solidFill>
                  <a:srgbClr val="5C4E3D"/>
                </a:solidFill>
                <a:latin typeface="Libre Baskerville" pitchFamily="34" charset="0"/>
                <a:ea typeface="Libre Baskerville" pitchFamily="34" charset="-122"/>
                <a:cs typeface="Libre Baskerville" pitchFamily="34" charset="-120"/>
              </a:rPr>
              <a:t>Course Outcomes (COs) and Program Outcomes (POs) Addressed</a:t>
            </a:r>
            <a:endParaRPr lang="en-US" sz="4150" dirty="0"/>
          </a:p>
        </p:txBody>
      </p:sp>
      <p:sp>
        <p:nvSpPr>
          <p:cNvPr id="4" name="Shape 1"/>
          <p:cNvSpPr/>
          <p:nvPr/>
        </p:nvSpPr>
        <p:spPr>
          <a:xfrm>
            <a:off x="742236" y="2890718"/>
            <a:ext cx="477203" cy="477202"/>
          </a:xfrm>
          <a:prstGeom prst="roundRect">
            <a:avLst>
              <a:gd name="adj" fmla="val 18667"/>
            </a:avLst>
          </a:prstGeom>
          <a:solidFill>
            <a:srgbClr val="F7EDD4"/>
          </a:solidFill>
          <a:ln w="7620">
            <a:solidFill>
              <a:srgbClr val="DDD3BA"/>
            </a:solidFill>
            <a:prstDash val="solid"/>
          </a:ln>
        </p:spPr>
      </p:sp>
      <p:pic>
        <p:nvPicPr>
          <p:cNvPr id="5" name="Image 1" descr="preencoded.png"/>
          <p:cNvPicPr>
            <a:picLocks noChangeAspect="1"/>
          </p:cNvPicPr>
          <p:nvPr/>
        </p:nvPicPr>
        <p:blipFill>
          <a:blip r:embed="rId4"/>
          <a:stretch>
            <a:fillRect/>
          </a:stretch>
        </p:blipFill>
        <p:spPr>
          <a:xfrm>
            <a:off x="821769" y="2930485"/>
            <a:ext cx="318135" cy="397669"/>
          </a:xfrm>
          <a:prstGeom prst="rect">
            <a:avLst/>
          </a:prstGeom>
        </p:spPr>
      </p:pic>
      <p:sp>
        <p:nvSpPr>
          <p:cNvPr id="6" name="Text 2"/>
          <p:cNvSpPr/>
          <p:nvPr/>
        </p:nvSpPr>
        <p:spPr>
          <a:xfrm>
            <a:off x="1431488" y="2963585"/>
            <a:ext cx="4102179" cy="331351"/>
          </a:xfrm>
          <a:prstGeom prst="rect">
            <a:avLst/>
          </a:prstGeom>
          <a:noFill/>
          <a:ln/>
        </p:spPr>
        <p:txBody>
          <a:bodyPr wrap="none" lIns="0" tIns="0" rIns="0" bIns="0" rtlCol="0" anchor="t"/>
          <a:lstStyle/>
          <a:p>
            <a:pPr marL="0" indent="0" algn="l">
              <a:lnSpc>
                <a:spcPts val="2600"/>
              </a:lnSpc>
              <a:buNone/>
            </a:pPr>
            <a:r>
              <a:rPr lang="en-US" sz="2050" dirty="0">
                <a:solidFill>
                  <a:srgbClr val="454240"/>
                </a:solidFill>
                <a:latin typeface="Libre Baskerville" pitchFamily="34" charset="0"/>
                <a:ea typeface="Libre Baskerville" pitchFamily="34" charset="-122"/>
                <a:cs typeface="Libre Baskerville" pitchFamily="34" charset="-120"/>
              </a:rPr>
              <a:t>CO1: Apply Machine Learning</a:t>
            </a:r>
            <a:endParaRPr lang="en-US" sz="2050" dirty="0"/>
          </a:p>
        </p:txBody>
      </p:sp>
      <p:sp>
        <p:nvSpPr>
          <p:cNvPr id="7" name="Text 3"/>
          <p:cNvSpPr/>
          <p:nvPr/>
        </p:nvSpPr>
        <p:spPr>
          <a:xfrm>
            <a:off x="1431488" y="3422094"/>
            <a:ext cx="6970276" cy="339209"/>
          </a:xfrm>
          <a:prstGeom prst="rect">
            <a:avLst/>
          </a:prstGeom>
          <a:noFill/>
          <a:ln/>
        </p:spPr>
        <p:txBody>
          <a:bodyPr wrap="none" lIns="0" tIns="0" rIns="0" bIns="0" rtlCol="0" anchor="t"/>
          <a:lstStyle/>
          <a:p>
            <a:pPr marL="0" indent="0" algn="l">
              <a:lnSpc>
                <a:spcPts val="2650"/>
              </a:lnSpc>
              <a:buNone/>
            </a:pPr>
            <a:r>
              <a:rPr lang="en-US" sz="1650" dirty="0">
                <a:solidFill>
                  <a:srgbClr val="454240"/>
                </a:solidFill>
                <a:latin typeface="DM Sans" pitchFamily="34" charset="0"/>
                <a:ea typeface="DM Sans" pitchFamily="34" charset="-122"/>
                <a:cs typeface="DM Sans" pitchFamily="34" charset="-120"/>
              </a:rPr>
              <a:t>Applies machine learning algorithms for sentiment analysis.</a:t>
            </a:r>
            <a:endParaRPr lang="en-US" sz="1650" dirty="0"/>
          </a:p>
        </p:txBody>
      </p:sp>
      <p:sp>
        <p:nvSpPr>
          <p:cNvPr id="8" name="Shape 4"/>
          <p:cNvSpPr/>
          <p:nvPr/>
        </p:nvSpPr>
        <p:spPr>
          <a:xfrm>
            <a:off x="742236" y="4185404"/>
            <a:ext cx="477203" cy="477202"/>
          </a:xfrm>
          <a:prstGeom prst="roundRect">
            <a:avLst>
              <a:gd name="adj" fmla="val 18667"/>
            </a:avLst>
          </a:prstGeom>
          <a:solidFill>
            <a:srgbClr val="F7EDD4"/>
          </a:solidFill>
          <a:ln w="7620">
            <a:solidFill>
              <a:srgbClr val="DDD3BA"/>
            </a:solidFill>
            <a:prstDash val="solid"/>
          </a:ln>
        </p:spPr>
      </p:sp>
      <p:pic>
        <p:nvPicPr>
          <p:cNvPr id="9" name="Image 2" descr="preencoded.png"/>
          <p:cNvPicPr>
            <a:picLocks noChangeAspect="1"/>
          </p:cNvPicPr>
          <p:nvPr/>
        </p:nvPicPr>
        <p:blipFill>
          <a:blip r:embed="rId5"/>
          <a:stretch>
            <a:fillRect/>
          </a:stretch>
        </p:blipFill>
        <p:spPr>
          <a:xfrm>
            <a:off x="821769" y="4225171"/>
            <a:ext cx="318135" cy="397669"/>
          </a:xfrm>
          <a:prstGeom prst="rect">
            <a:avLst/>
          </a:prstGeom>
        </p:spPr>
      </p:pic>
      <p:sp>
        <p:nvSpPr>
          <p:cNvPr id="10" name="Text 5"/>
          <p:cNvSpPr/>
          <p:nvPr/>
        </p:nvSpPr>
        <p:spPr>
          <a:xfrm>
            <a:off x="1431488" y="4258270"/>
            <a:ext cx="3951684" cy="331351"/>
          </a:xfrm>
          <a:prstGeom prst="rect">
            <a:avLst/>
          </a:prstGeom>
          <a:noFill/>
          <a:ln/>
        </p:spPr>
        <p:txBody>
          <a:bodyPr wrap="none" lIns="0" tIns="0" rIns="0" bIns="0" rtlCol="0" anchor="t"/>
          <a:lstStyle/>
          <a:p>
            <a:pPr marL="0" indent="0" algn="l">
              <a:lnSpc>
                <a:spcPts val="2600"/>
              </a:lnSpc>
              <a:buNone/>
            </a:pPr>
            <a:r>
              <a:rPr lang="en-US" sz="2050" dirty="0">
                <a:solidFill>
                  <a:srgbClr val="454240"/>
                </a:solidFill>
                <a:latin typeface="Libre Baskerville" pitchFamily="34" charset="0"/>
                <a:ea typeface="Libre Baskerville" pitchFamily="34" charset="-122"/>
                <a:cs typeface="Libre Baskerville" pitchFamily="34" charset="-120"/>
              </a:rPr>
              <a:t>PO1: Engineering Knowledge</a:t>
            </a:r>
            <a:endParaRPr lang="en-US" sz="2050" dirty="0"/>
          </a:p>
        </p:txBody>
      </p:sp>
      <p:sp>
        <p:nvSpPr>
          <p:cNvPr id="11" name="Text 6"/>
          <p:cNvSpPr/>
          <p:nvPr/>
        </p:nvSpPr>
        <p:spPr>
          <a:xfrm>
            <a:off x="1431488" y="4716780"/>
            <a:ext cx="6970276" cy="339209"/>
          </a:xfrm>
          <a:prstGeom prst="rect">
            <a:avLst/>
          </a:prstGeom>
          <a:noFill/>
          <a:ln/>
        </p:spPr>
        <p:txBody>
          <a:bodyPr wrap="none" lIns="0" tIns="0" rIns="0" bIns="0" rtlCol="0" anchor="t"/>
          <a:lstStyle/>
          <a:p>
            <a:pPr marL="0" indent="0" algn="l">
              <a:lnSpc>
                <a:spcPts val="2650"/>
              </a:lnSpc>
              <a:buNone/>
            </a:pPr>
            <a:r>
              <a:rPr lang="en-US" sz="1650" dirty="0">
                <a:solidFill>
                  <a:srgbClr val="454240"/>
                </a:solidFill>
                <a:latin typeface="DM Sans" pitchFamily="34" charset="0"/>
                <a:ea typeface="DM Sans" pitchFamily="34" charset="-122"/>
                <a:cs typeface="DM Sans" pitchFamily="34" charset="-120"/>
              </a:rPr>
              <a:t>Applies knowledge of computing principles.</a:t>
            </a:r>
            <a:endParaRPr lang="en-US" sz="1650" dirty="0"/>
          </a:p>
        </p:txBody>
      </p:sp>
      <p:sp>
        <p:nvSpPr>
          <p:cNvPr id="12" name="Shape 7"/>
          <p:cNvSpPr/>
          <p:nvPr/>
        </p:nvSpPr>
        <p:spPr>
          <a:xfrm>
            <a:off x="742236" y="5480090"/>
            <a:ext cx="477203" cy="477202"/>
          </a:xfrm>
          <a:prstGeom prst="roundRect">
            <a:avLst>
              <a:gd name="adj" fmla="val 18667"/>
            </a:avLst>
          </a:prstGeom>
          <a:solidFill>
            <a:srgbClr val="F7EDD4"/>
          </a:solidFill>
          <a:ln w="7620">
            <a:solidFill>
              <a:srgbClr val="DDD3BA"/>
            </a:solidFill>
            <a:prstDash val="solid"/>
          </a:ln>
        </p:spPr>
      </p:sp>
      <p:pic>
        <p:nvPicPr>
          <p:cNvPr id="13" name="Image 3" descr="preencoded.png"/>
          <p:cNvPicPr>
            <a:picLocks noChangeAspect="1"/>
          </p:cNvPicPr>
          <p:nvPr/>
        </p:nvPicPr>
        <p:blipFill>
          <a:blip r:embed="rId6"/>
          <a:stretch>
            <a:fillRect/>
          </a:stretch>
        </p:blipFill>
        <p:spPr>
          <a:xfrm>
            <a:off x="821769" y="5519857"/>
            <a:ext cx="318135" cy="397669"/>
          </a:xfrm>
          <a:prstGeom prst="rect">
            <a:avLst/>
          </a:prstGeom>
        </p:spPr>
      </p:pic>
      <p:sp>
        <p:nvSpPr>
          <p:cNvPr id="14" name="Text 8"/>
          <p:cNvSpPr/>
          <p:nvPr/>
        </p:nvSpPr>
        <p:spPr>
          <a:xfrm>
            <a:off x="1431488" y="5552956"/>
            <a:ext cx="3102769" cy="331351"/>
          </a:xfrm>
          <a:prstGeom prst="rect">
            <a:avLst/>
          </a:prstGeom>
          <a:noFill/>
          <a:ln/>
        </p:spPr>
        <p:txBody>
          <a:bodyPr wrap="none" lIns="0" tIns="0" rIns="0" bIns="0" rtlCol="0" anchor="t"/>
          <a:lstStyle/>
          <a:p>
            <a:pPr marL="0" indent="0" algn="l">
              <a:lnSpc>
                <a:spcPts val="2600"/>
              </a:lnSpc>
              <a:buNone/>
            </a:pPr>
            <a:r>
              <a:rPr lang="en-US" sz="2050" dirty="0">
                <a:solidFill>
                  <a:srgbClr val="454240"/>
                </a:solidFill>
                <a:latin typeface="Libre Baskerville" pitchFamily="34" charset="0"/>
                <a:ea typeface="Libre Baskerville" pitchFamily="34" charset="-122"/>
                <a:cs typeface="Libre Baskerville" pitchFamily="34" charset="-120"/>
              </a:rPr>
              <a:t>PO2: Problem Analysis</a:t>
            </a:r>
            <a:endParaRPr lang="en-US" sz="2050" dirty="0"/>
          </a:p>
        </p:txBody>
      </p:sp>
      <p:sp>
        <p:nvSpPr>
          <p:cNvPr id="15" name="Text 9"/>
          <p:cNvSpPr/>
          <p:nvPr/>
        </p:nvSpPr>
        <p:spPr>
          <a:xfrm>
            <a:off x="1431488" y="6011466"/>
            <a:ext cx="6970276" cy="339209"/>
          </a:xfrm>
          <a:prstGeom prst="rect">
            <a:avLst/>
          </a:prstGeom>
          <a:noFill/>
          <a:ln/>
        </p:spPr>
        <p:txBody>
          <a:bodyPr wrap="none" lIns="0" tIns="0" rIns="0" bIns="0" rtlCol="0" anchor="t"/>
          <a:lstStyle/>
          <a:p>
            <a:pPr marL="0" indent="0" algn="l">
              <a:lnSpc>
                <a:spcPts val="2650"/>
              </a:lnSpc>
              <a:buNone/>
            </a:pPr>
            <a:r>
              <a:rPr lang="en-US" sz="1650" dirty="0">
                <a:solidFill>
                  <a:srgbClr val="454240"/>
                </a:solidFill>
                <a:latin typeface="DM Sans" pitchFamily="34" charset="0"/>
                <a:ea typeface="DM Sans" pitchFamily="34" charset="-122"/>
                <a:cs typeface="DM Sans" pitchFamily="34" charset="-120"/>
              </a:rPr>
              <a:t>Identifies, formulates, and analyzes complex problems.</a:t>
            </a:r>
            <a:endParaRPr lang="en-US" sz="1650" dirty="0"/>
          </a:p>
        </p:txBody>
      </p:sp>
      <p:sp>
        <p:nvSpPr>
          <p:cNvPr id="16" name="Shape 10"/>
          <p:cNvSpPr/>
          <p:nvPr/>
        </p:nvSpPr>
        <p:spPr>
          <a:xfrm>
            <a:off x="742236" y="6774775"/>
            <a:ext cx="477203" cy="477202"/>
          </a:xfrm>
          <a:prstGeom prst="roundRect">
            <a:avLst>
              <a:gd name="adj" fmla="val 18667"/>
            </a:avLst>
          </a:prstGeom>
          <a:solidFill>
            <a:srgbClr val="F7EDD4"/>
          </a:solidFill>
          <a:ln w="7620">
            <a:solidFill>
              <a:srgbClr val="DDD3BA"/>
            </a:solidFill>
            <a:prstDash val="solid"/>
          </a:ln>
        </p:spPr>
      </p:sp>
      <p:pic>
        <p:nvPicPr>
          <p:cNvPr id="17" name="Image 4" descr="preencoded.png"/>
          <p:cNvPicPr>
            <a:picLocks noChangeAspect="1"/>
          </p:cNvPicPr>
          <p:nvPr/>
        </p:nvPicPr>
        <p:blipFill>
          <a:blip r:embed="rId7"/>
          <a:stretch>
            <a:fillRect/>
          </a:stretch>
        </p:blipFill>
        <p:spPr>
          <a:xfrm>
            <a:off x="821769" y="6814542"/>
            <a:ext cx="318135" cy="397669"/>
          </a:xfrm>
          <a:prstGeom prst="rect">
            <a:avLst/>
          </a:prstGeom>
        </p:spPr>
      </p:pic>
      <p:sp>
        <p:nvSpPr>
          <p:cNvPr id="18" name="Text 11"/>
          <p:cNvSpPr/>
          <p:nvPr/>
        </p:nvSpPr>
        <p:spPr>
          <a:xfrm>
            <a:off x="1431488" y="6847642"/>
            <a:ext cx="2916436" cy="331351"/>
          </a:xfrm>
          <a:prstGeom prst="rect">
            <a:avLst/>
          </a:prstGeom>
          <a:noFill/>
          <a:ln/>
        </p:spPr>
        <p:txBody>
          <a:bodyPr wrap="none" lIns="0" tIns="0" rIns="0" bIns="0" rtlCol="0" anchor="t"/>
          <a:lstStyle/>
          <a:p>
            <a:pPr marL="0" indent="0" algn="l">
              <a:lnSpc>
                <a:spcPts val="2600"/>
              </a:lnSpc>
              <a:buNone/>
            </a:pPr>
            <a:r>
              <a:rPr lang="en-US" sz="2050" dirty="0">
                <a:solidFill>
                  <a:srgbClr val="454240"/>
                </a:solidFill>
                <a:latin typeface="Libre Baskerville" pitchFamily="34" charset="0"/>
                <a:ea typeface="Libre Baskerville" pitchFamily="34" charset="-122"/>
                <a:cs typeface="Libre Baskerville" pitchFamily="34" charset="-120"/>
              </a:rPr>
              <a:t>PO3: Solution Design</a:t>
            </a:r>
            <a:endParaRPr lang="en-US" sz="2050" dirty="0"/>
          </a:p>
        </p:txBody>
      </p:sp>
      <p:sp>
        <p:nvSpPr>
          <p:cNvPr id="19" name="Text 12"/>
          <p:cNvSpPr/>
          <p:nvPr/>
        </p:nvSpPr>
        <p:spPr>
          <a:xfrm>
            <a:off x="1431488" y="7306151"/>
            <a:ext cx="6970276" cy="339209"/>
          </a:xfrm>
          <a:prstGeom prst="rect">
            <a:avLst/>
          </a:prstGeom>
          <a:noFill/>
          <a:ln/>
        </p:spPr>
        <p:txBody>
          <a:bodyPr wrap="none" lIns="0" tIns="0" rIns="0" bIns="0" rtlCol="0" anchor="t"/>
          <a:lstStyle/>
          <a:p>
            <a:pPr marL="0" indent="0" algn="l">
              <a:lnSpc>
                <a:spcPts val="2650"/>
              </a:lnSpc>
              <a:buNone/>
            </a:pPr>
            <a:r>
              <a:rPr lang="en-US" sz="1650" dirty="0">
                <a:solidFill>
                  <a:srgbClr val="454240"/>
                </a:solidFill>
                <a:latin typeface="DM Sans" pitchFamily="34" charset="0"/>
                <a:ea typeface="DM Sans" pitchFamily="34" charset="-122"/>
                <a:cs typeface="DM Sans" pitchFamily="34" charset="-120"/>
              </a:rPr>
              <a:t>Designs effective solutions for complex problems.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20209"/>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Sustainable Development Goals (SDG) Mapping</a:t>
            </a:r>
            <a:endParaRPr lang="en-US" sz="4450" dirty="0"/>
          </a:p>
        </p:txBody>
      </p:sp>
      <p:sp>
        <p:nvSpPr>
          <p:cNvPr id="4" name="Shape 1"/>
          <p:cNvSpPr/>
          <p:nvPr/>
        </p:nvSpPr>
        <p:spPr>
          <a:xfrm>
            <a:off x="6280190" y="2477929"/>
            <a:ext cx="3664863" cy="3119557"/>
          </a:xfrm>
          <a:prstGeom prst="roundRect">
            <a:avLst>
              <a:gd name="adj" fmla="val 3054"/>
            </a:avLst>
          </a:prstGeom>
          <a:solidFill>
            <a:srgbClr val="F7EDD4"/>
          </a:solidFill>
          <a:ln w="7620">
            <a:solidFill>
              <a:srgbClr val="DDD3BA"/>
            </a:solidFill>
            <a:prstDash val="solid"/>
          </a:ln>
        </p:spPr>
      </p:sp>
      <p:sp>
        <p:nvSpPr>
          <p:cNvPr id="5" name="Text 2"/>
          <p:cNvSpPr/>
          <p:nvPr/>
        </p:nvSpPr>
        <p:spPr>
          <a:xfrm>
            <a:off x="6514624" y="2712363"/>
            <a:ext cx="3195995" cy="708660"/>
          </a:xfrm>
          <a:prstGeom prst="rect">
            <a:avLst/>
          </a:prstGeom>
          <a:noFill/>
          <a:ln/>
        </p:spPr>
        <p:txBody>
          <a:bodyPr wrap="squar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SDG 3: Good Health and Well-being</a:t>
            </a:r>
            <a:endParaRPr lang="en-US" sz="2200" dirty="0"/>
          </a:p>
        </p:txBody>
      </p:sp>
      <p:sp>
        <p:nvSpPr>
          <p:cNvPr id="6" name="Text 3"/>
          <p:cNvSpPr/>
          <p:nvPr/>
        </p:nvSpPr>
        <p:spPr>
          <a:xfrm>
            <a:off x="6514624" y="3557111"/>
            <a:ext cx="3195995" cy="1451610"/>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Mental health monitoring through sentiment analysis provides early detection and support.</a:t>
            </a:r>
            <a:endParaRPr lang="en-US" sz="1750" dirty="0"/>
          </a:p>
        </p:txBody>
      </p:sp>
      <p:sp>
        <p:nvSpPr>
          <p:cNvPr id="7" name="Shape 4"/>
          <p:cNvSpPr/>
          <p:nvPr/>
        </p:nvSpPr>
        <p:spPr>
          <a:xfrm>
            <a:off x="10171867" y="2477929"/>
            <a:ext cx="3664863" cy="3119557"/>
          </a:xfrm>
          <a:prstGeom prst="roundRect">
            <a:avLst>
              <a:gd name="adj" fmla="val 3054"/>
            </a:avLst>
          </a:prstGeom>
          <a:solidFill>
            <a:srgbClr val="F7EDD4"/>
          </a:solidFill>
          <a:ln w="7620">
            <a:solidFill>
              <a:srgbClr val="DDD3BA"/>
            </a:solidFill>
            <a:prstDash val="solid"/>
          </a:ln>
        </p:spPr>
      </p:sp>
      <p:sp>
        <p:nvSpPr>
          <p:cNvPr id="8" name="Text 5"/>
          <p:cNvSpPr/>
          <p:nvPr/>
        </p:nvSpPr>
        <p:spPr>
          <a:xfrm>
            <a:off x="10406301" y="2712363"/>
            <a:ext cx="3195995" cy="1062990"/>
          </a:xfrm>
          <a:prstGeom prst="rect">
            <a:avLst/>
          </a:prstGeom>
          <a:noFill/>
          <a:ln/>
        </p:spPr>
        <p:txBody>
          <a:bodyPr wrap="squar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SDG 9: Industry, Innovation, and Infrastructure</a:t>
            </a:r>
            <a:endParaRPr lang="en-US" sz="2200" dirty="0"/>
          </a:p>
        </p:txBody>
      </p:sp>
      <p:sp>
        <p:nvSpPr>
          <p:cNvPr id="9" name="Text 6"/>
          <p:cNvSpPr/>
          <p:nvPr/>
        </p:nvSpPr>
        <p:spPr>
          <a:xfrm>
            <a:off x="10406301" y="3911441"/>
            <a:ext cx="3195995" cy="1451610"/>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Fosters innovation in AI and machine learning applications. It promotes robust infrastructure.</a:t>
            </a:r>
            <a:endParaRPr lang="en-US" sz="1750" dirty="0"/>
          </a:p>
        </p:txBody>
      </p:sp>
      <p:sp>
        <p:nvSpPr>
          <p:cNvPr id="10" name="Shape 7"/>
          <p:cNvSpPr/>
          <p:nvPr/>
        </p:nvSpPr>
        <p:spPr>
          <a:xfrm>
            <a:off x="6280190" y="5824299"/>
            <a:ext cx="7556421" cy="1685092"/>
          </a:xfrm>
          <a:prstGeom prst="roundRect">
            <a:avLst>
              <a:gd name="adj" fmla="val 5654"/>
            </a:avLst>
          </a:prstGeom>
          <a:solidFill>
            <a:srgbClr val="F7EDD4"/>
          </a:solidFill>
          <a:ln w="7620">
            <a:solidFill>
              <a:srgbClr val="DDD3BA"/>
            </a:solidFill>
            <a:prstDash val="solid"/>
          </a:ln>
        </p:spPr>
      </p:sp>
      <p:sp>
        <p:nvSpPr>
          <p:cNvPr id="11" name="Text 8"/>
          <p:cNvSpPr/>
          <p:nvPr/>
        </p:nvSpPr>
        <p:spPr>
          <a:xfrm>
            <a:off x="6514624" y="6058733"/>
            <a:ext cx="6633686"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SDG 16: Peace, Justice, and Strong Institutions</a:t>
            </a:r>
            <a:endParaRPr lang="en-US" sz="2200" dirty="0"/>
          </a:p>
        </p:txBody>
      </p:sp>
      <p:sp>
        <p:nvSpPr>
          <p:cNvPr id="12" name="Text 9"/>
          <p:cNvSpPr/>
          <p:nvPr/>
        </p:nvSpPr>
        <p:spPr>
          <a:xfrm>
            <a:off x="6514624" y="6549152"/>
            <a:ext cx="7087553"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Analyzes public opinion for better governance, enhancing transparency and accountability (e.g., citizen calls to 311).</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11518"/>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Project Outcomes</a:t>
            </a:r>
            <a:endParaRPr lang="en-US" sz="4450" dirty="0"/>
          </a:p>
        </p:txBody>
      </p:sp>
      <p:sp>
        <p:nvSpPr>
          <p:cNvPr id="4" name="Text 1"/>
          <p:cNvSpPr/>
          <p:nvPr/>
        </p:nvSpPr>
        <p:spPr>
          <a:xfrm>
            <a:off x="6280190" y="1873806"/>
            <a:ext cx="3608070" cy="748427"/>
          </a:xfrm>
          <a:prstGeom prst="rect">
            <a:avLst/>
          </a:prstGeom>
          <a:noFill/>
          <a:ln/>
        </p:spPr>
        <p:txBody>
          <a:bodyPr wrap="none" lIns="0" tIns="0" rIns="0" bIns="0" rtlCol="0" anchor="t"/>
          <a:lstStyle/>
          <a:p>
            <a:pPr marL="0" indent="0" algn="ctr">
              <a:lnSpc>
                <a:spcPts val="5850"/>
              </a:lnSpc>
              <a:buNone/>
            </a:pPr>
            <a:r>
              <a:rPr lang="en-US" sz="5850" dirty="0">
                <a:solidFill>
                  <a:srgbClr val="454240"/>
                </a:solidFill>
                <a:latin typeface="Libre Baskerville" pitchFamily="34" charset="0"/>
                <a:ea typeface="Libre Baskerville" pitchFamily="34" charset="-122"/>
                <a:cs typeface="Libre Baskerville" pitchFamily="34" charset="-120"/>
              </a:rPr>
              <a:t>85%</a:t>
            </a:r>
            <a:endParaRPr lang="en-US" sz="5850" dirty="0"/>
          </a:p>
        </p:txBody>
      </p:sp>
      <p:sp>
        <p:nvSpPr>
          <p:cNvPr id="5" name="Text 2"/>
          <p:cNvSpPr/>
          <p:nvPr/>
        </p:nvSpPr>
        <p:spPr>
          <a:xfrm>
            <a:off x="6666548" y="2905601"/>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Accuracy</a:t>
            </a:r>
            <a:endParaRPr lang="en-US" sz="2200" dirty="0"/>
          </a:p>
        </p:txBody>
      </p:sp>
      <p:sp>
        <p:nvSpPr>
          <p:cNvPr id="6" name="Text 3"/>
          <p:cNvSpPr/>
          <p:nvPr/>
        </p:nvSpPr>
        <p:spPr>
          <a:xfrm>
            <a:off x="6280190" y="3396020"/>
            <a:ext cx="3608070" cy="725805"/>
          </a:xfrm>
          <a:prstGeom prst="rect">
            <a:avLst/>
          </a:prstGeom>
          <a:noFill/>
          <a:ln/>
        </p:spPr>
        <p:txBody>
          <a:bodyPr wrap="square" lIns="0" tIns="0" rIns="0" bIns="0" rtlCol="0" anchor="t"/>
          <a:lstStyle/>
          <a:p>
            <a:pPr marL="0" indent="0" algn="ctr">
              <a:lnSpc>
                <a:spcPts val="2850"/>
              </a:lnSpc>
              <a:buNone/>
            </a:pPr>
            <a:r>
              <a:rPr lang="en-US" sz="1750" dirty="0">
                <a:solidFill>
                  <a:srgbClr val="454240"/>
                </a:solidFill>
                <a:latin typeface="DM Sans" pitchFamily="34" charset="0"/>
                <a:ea typeface="DM Sans" pitchFamily="34" charset="-122"/>
                <a:cs typeface="DM Sans" pitchFamily="34" charset="-120"/>
              </a:rPr>
              <a:t>Developed a voice sentiment analysis model.</a:t>
            </a:r>
            <a:endParaRPr lang="en-US" sz="1750" dirty="0"/>
          </a:p>
        </p:txBody>
      </p:sp>
      <p:sp>
        <p:nvSpPr>
          <p:cNvPr id="7" name="Text 4"/>
          <p:cNvSpPr/>
          <p:nvPr/>
        </p:nvSpPr>
        <p:spPr>
          <a:xfrm>
            <a:off x="10228421" y="1873806"/>
            <a:ext cx="3608189" cy="748427"/>
          </a:xfrm>
          <a:prstGeom prst="rect">
            <a:avLst/>
          </a:prstGeom>
          <a:noFill/>
          <a:ln/>
        </p:spPr>
        <p:txBody>
          <a:bodyPr wrap="none" lIns="0" tIns="0" rIns="0" bIns="0" rtlCol="0" anchor="t"/>
          <a:lstStyle/>
          <a:p>
            <a:pPr marL="0" indent="0" algn="ctr">
              <a:lnSpc>
                <a:spcPts val="5850"/>
              </a:lnSpc>
              <a:buNone/>
            </a:pPr>
            <a:r>
              <a:rPr lang="en-US" sz="5850" dirty="0">
                <a:solidFill>
                  <a:srgbClr val="454240"/>
                </a:solidFill>
                <a:latin typeface="Libre Baskerville" pitchFamily="34" charset="0"/>
                <a:ea typeface="Libre Baskerville" pitchFamily="34" charset="-122"/>
                <a:cs typeface="Libre Baskerville" pitchFamily="34" charset="-120"/>
              </a:rPr>
              <a:t>7000+</a:t>
            </a:r>
            <a:endParaRPr lang="en-US" sz="5850" dirty="0"/>
          </a:p>
        </p:txBody>
      </p:sp>
      <p:sp>
        <p:nvSpPr>
          <p:cNvPr id="8" name="Text 5"/>
          <p:cNvSpPr/>
          <p:nvPr/>
        </p:nvSpPr>
        <p:spPr>
          <a:xfrm>
            <a:off x="10455831" y="2905601"/>
            <a:ext cx="3153370" cy="354330"/>
          </a:xfrm>
          <a:prstGeom prst="rect">
            <a:avLst/>
          </a:prstGeom>
          <a:noFill/>
          <a:ln/>
        </p:spPr>
        <p:txBody>
          <a:bodyPr wrap="none" lIns="0" tIns="0" rIns="0" bIns="0" rtlCol="0" anchor="t"/>
          <a:lstStyle/>
          <a:p>
            <a:pPr marL="0" indent="0" algn="ctr">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Recordings Processed</a:t>
            </a:r>
            <a:endParaRPr lang="en-US" sz="2200" dirty="0"/>
          </a:p>
        </p:txBody>
      </p:sp>
      <p:sp>
        <p:nvSpPr>
          <p:cNvPr id="9" name="Text 6"/>
          <p:cNvSpPr/>
          <p:nvPr/>
        </p:nvSpPr>
        <p:spPr>
          <a:xfrm>
            <a:off x="10228421" y="3396020"/>
            <a:ext cx="3608189" cy="725805"/>
          </a:xfrm>
          <a:prstGeom prst="rect">
            <a:avLst/>
          </a:prstGeom>
          <a:noFill/>
          <a:ln/>
        </p:spPr>
        <p:txBody>
          <a:bodyPr wrap="square" lIns="0" tIns="0" rIns="0" bIns="0" rtlCol="0" anchor="t"/>
          <a:lstStyle/>
          <a:p>
            <a:pPr marL="0" indent="0" algn="ctr">
              <a:lnSpc>
                <a:spcPts val="2850"/>
              </a:lnSpc>
              <a:buNone/>
            </a:pPr>
            <a:r>
              <a:rPr lang="en-US" sz="1750" dirty="0">
                <a:solidFill>
                  <a:srgbClr val="454240"/>
                </a:solidFill>
                <a:latin typeface="DM Sans" pitchFamily="34" charset="0"/>
                <a:ea typeface="DM Sans" pitchFamily="34" charset="-122"/>
                <a:cs typeface="DM Sans" pitchFamily="34" charset="-120"/>
              </a:rPr>
              <a:t>Used for model training and testing.</a:t>
            </a:r>
            <a:endParaRPr lang="en-US" sz="1750" dirty="0"/>
          </a:p>
        </p:txBody>
      </p:sp>
      <p:sp>
        <p:nvSpPr>
          <p:cNvPr id="10" name="Text 7"/>
          <p:cNvSpPr/>
          <p:nvPr/>
        </p:nvSpPr>
        <p:spPr>
          <a:xfrm>
            <a:off x="8254246" y="4915614"/>
            <a:ext cx="3608189" cy="748427"/>
          </a:xfrm>
          <a:prstGeom prst="rect">
            <a:avLst/>
          </a:prstGeom>
          <a:noFill/>
          <a:ln/>
        </p:spPr>
        <p:txBody>
          <a:bodyPr wrap="none" lIns="0" tIns="0" rIns="0" bIns="0" rtlCol="0" anchor="t"/>
          <a:lstStyle/>
          <a:p>
            <a:pPr marL="0" indent="0" algn="ctr">
              <a:lnSpc>
                <a:spcPts val="5850"/>
              </a:lnSpc>
              <a:buNone/>
            </a:pPr>
            <a:r>
              <a:rPr lang="en-US" sz="5850" dirty="0">
                <a:solidFill>
                  <a:srgbClr val="454240"/>
                </a:solidFill>
                <a:latin typeface="Libre Baskerville" pitchFamily="34" charset="0"/>
                <a:ea typeface="Libre Baskerville" pitchFamily="34" charset="-122"/>
                <a:cs typeface="Libre Baskerville" pitchFamily="34" charset="-120"/>
              </a:rPr>
              <a:t>15%</a:t>
            </a:r>
            <a:endParaRPr lang="en-US" sz="5850" dirty="0"/>
          </a:p>
        </p:txBody>
      </p:sp>
      <p:sp>
        <p:nvSpPr>
          <p:cNvPr id="11" name="Text 8"/>
          <p:cNvSpPr/>
          <p:nvPr/>
        </p:nvSpPr>
        <p:spPr>
          <a:xfrm>
            <a:off x="8254246" y="5947410"/>
            <a:ext cx="3608189" cy="708660"/>
          </a:xfrm>
          <a:prstGeom prst="rect">
            <a:avLst/>
          </a:prstGeom>
          <a:noFill/>
          <a:ln/>
        </p:spPr>
        <p:txBody>
          <a:bodyPr wrap="square" lIns="0" tIns="0" rIns="0" bIns="0" rtlCol="0" anchor="t"/>
          <a:lstStyle/>
          <a:p>
            <a:pPr marL="0" indent="0" algn="ctr">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Misclassification Reduced</a:t>
            </a:r>
            <a:endParaRPr lang="en-US" sz="2200" dirty="0"/>
          </a:p>
        </p:txBody>
      </p:sp>
      <p:sp>
        <p:nvSpPr>
          <p:cNvPr id="12" name="Text 9"/>
          <p:cNvSpPr/>
          <p:nvPr/>
        </p:nvSpPr>
        <p:spPr>
          <a:xfrm>
            <a:off x="8254246" y="6792158"/>
            <a:ext cx="3608189" cy="725805"/>
          </a:xfrm>
          <a:prstGeom prst="rect">
            <a:avLst/>
          </a:prstGeom>
          <a:noFill/>
          <a:ln/>
        </p:spPr>
        <p:txBody>
          <a:bodyPr wrap="square" lIns="0" tIns="0" rIns="0" bIns="0" rtlCol="0" anchor="t"/>
          <a:lstStyle/>
          <a:p>
            <a:pPr marL="0" indent="0" algn="ctr">
              <a:lnSpc>
                <a:spcPts val="2850"/>
              </a:lnSpc>
              <a:buNone/>
            </a:pPr>
            <a:r>
              <a:rPr lang="en-US" sz="1750" dirty="0">
                <a:solidFill>
                  <a:srgbClr val="454240"/>
                </a:solidFill>
                <a:latin typeface="DM Sans" pitchFamily="34" charset="0"/>
                <a:ea typeface="DM Sans" pitchFamily="34" charset="-122"/>
                <a:cs typeface="DM Sans" pitchFamily="34" charset="-120"/>
              </a:rPr>
              <a:t>Improved accuracy compared to baseline models.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09136" y="557213"/>
            <a:ext cx="8174831" cy="633174"/>
          </a:xfrm>
          <a:prstGeom prst="rect">
            <a:avLst/>
          </a:prstGeom>
          <a:noFill/>
          <a:ln/>
        </p:spPr>
        <p:txBody>
          <a:bodyPr wrap="none" lIns="0" tIns="0" rIns="0" bIns="0" rtlCol="0" anchor="t"/>
          <a:lstStyle/>
          <a:p>
            <a:pPr marL="0" indent="0" algn="l">
              <a:lnSpc>
                <a:spcPts val="4950"/>
              </a:lnSpc>
              <a:buNone/>
            </a:pPr>
            <a:r>
              <a:rPr lang="en-US" sz="3950" dirty="0">
                <a:solidFill>
                  <a:srgbClr val="5C4E3D"/>
                </a:solidFill>
                <a:latin typeface="Libre Baskerville" pitchFamily="34" charset="0"/>
                <a:ea typeface="Libre Baskerville" pitchFamily="34" charset="-122"/>
                <a:cs typeface="Libre Baskerville" pitchFamily="34" charset="-120"/>
              </a:rPr>
              <a:t>Model Development Procedure</a:t>
            </a:r>
            <a:endParaRPr lang="en-US" sz="3950" dirty="0"/>
          </a:p>
        </p:txBody>
      </p:sp>
      <p:pic>
        <p:nvPicPr>
          <p:cNvPr id="3" name="Image 0" descr="preencoded.png"/>
          <p:cNvPicPr>
            <a:picLocks noChangeAspect="1"/>
          </p:cNvPicPr>
          <p:nvPr/>
        </p:nvPicPr>
        <p:blipFill>
          <a:blip r:embed="rId3"/>
          <a:stretch>
            <a:fillRect/>
          </a:stretch>
        </p:blipFill>
        <p:spPr>
          <a:xfrm>
            <a:off x="709136" y="1595557"/>
            <a:ext cx="1013103" cy="1215747"/>
          </a:xfrm>
          <a:prstGeom prst="rect">
            <a:avLst/>
          </a:prstGeom>
        </p:spPr>
      </p:pic>
      <p:sp>
        <p:nvSpPr>
          <p:cNvPr id="4" name="Text 1"/>
          <p:cNvSpPr/>
          <p:nvPr/>
        </p:nvSpPr>
        <p:spPr>
          <a:xfrm>
            <a:off x="2026087" y="1798082"/>
            <a:ext cx="2532817" cy="316468"/>
          </a:xfrm>
          <a:prstGeom prst="rect">
            <a:avLst/>
          </a:prstGeom>
          <a:noFill/>
          <a:ln/>
        </p:spPr>
        <p:txBody>
          <a:bodyPr wrap="none" lIns="0" tIns="0" rIns="0" bIns="0" rtlCol="0" anchor="t"/>
          <a:lstStyle/>
          <a:p>
            <a:pPr marL="0" indent="0" algn="l">
              <a:lnSpc>
                <a:spcPts val="2450"/>
              </a:lnSpc>
              <a:buNone/>
            </a:pPr>
            <a:r>
              <a:rPr lang="en-US" sz="1950" dirty="0">
                <a:solidFill>
                  <a:srgbClr val="454240"/>
                </a:solidFill>
                <a:latin typeface="Libre Baskerville" pitchFamily="34" charset="0"/>
                <a:ea typeface="Libre Baskerville" pitchFamily="34" charset="-122"/>
                <a:cs typeface="Libre Baskerville" pitchFamily="34" charset="-120"/>
              </a:rPr>
              <a:t>Data Cleaning</a:t>
            </a:r>
            <a:endParaRPr lang="en-US" sz="1950" dirty="0"/>
          </a:p>
        </p:txBody>
      </p:sp>
      <p:sp>
        <p:nvSpPr>
          <p:cNvPr id="5" name="Text 2"/>
          <p:cNvSpPr/>
          <p:nvPr/>
        </p:nvSpPr>
        <p:spPr>
          <a:xfrm>
            <a:off x="2026087" y="2236113"/>
            <a:ext cx="11895177" cy="324207"/>
          </a:xfrm>
          <a:prstGeom prst="rect">
            <a:avLst/>
          </a:prstGeom>
          <a:noFill/>
          <a:ln/>
        </p:spPr>
        <p:txBody>
          <a:bodyPr wrap="none" lIns="0" tIns="0" rIns="0" bIns="0" rtlCol="0" anchor="t"/>
          <a:lstStyle/>
          <a:p>
            <a:pPr marL="0" indent="0" algn="l">
              <a:lnSpc>
                <a:spcPts val="2550"/>
              </a:lnSpc>
              <a:buNone/>
            </a:pPr>
            <a:r>
              <a:rPr lang="en-US" sz="1550" dirty="0">
                <a:solidFill>
                  <a:srgbClr val="454240"/>
                </a:solidFill>
                <a:latin typeface="DM Sans" pitchFamily="34" charset="0"/>
                <a:ea typeface="DM Sans" pitchFamily="34" charset="-122"/>
                <a:cs typeface="DM Sans" pitchFamily="34" charset="-120"/>
              </a:rPr>
              <a:t>RAVDESS dataset is cleaned and prepared.</a:t>
            </a:r>
            <a:endParaRPr lang="en-US" sz="1550" dirty="0"/>
          </a:p>
        </p:txBody>
      </p:sp>
      <p:pic>
        <p:nvPicPr>
          <p:cNvPr id="6" name="Image 1" descr="preencoded.png"/>
          <p:cNvPicPr>
            <a:picLocks noChangeAspect="1"/>
          </p:cNvPicPr>
          <p:nvPr/>
        </p:nvPicPr>
        <p:blipFill>
          <a:blip r:embed="rId4"/>
          <a:stretch>
            <a:fillRect/>
          </a:stretch>
        </p:blipFill>
        <p:spPr>
          <a:xfrm>
            <a:off x="709136" y="2811304"/>
            <a:ext cx="1013103" cy="1215747"/>
          </a:xfrm>
          <a:prstGeom prst="rect">
            <a:avLst/>
          </a:prstGeom>
        </p:spPr>
      </p:pic>
      <p:sp>
        <p:nvSpPr>
          <p:cNvPr id="7" name="Text 3"/>
          <p:cNvSpPr/>
          <p:nvPr/>
        </p:nvSpPr>
        <p:spPr>
          <a:xfrm>
            <a:off x="2026087" y="3013829"/>
            <a:ext cx="2532817" cy="316468"/>
          </a:xfrm>
          <a:prstGeom prst="rect">
            <a:avLst/>
          </a:prstGeom>
          <a:noFill/>
          <a:ln/>
        </p:spPr>
        <p:txBody>
          <a:bodyPr wrap="none" lIns="0" tIns="0" rIns="0" bIns="0" rtlCol="0" anchor="t"/>
          <a:lstStyle/>
          <a:p>
            <a:pPr marL="0" indent="0" algn="l">
              <a:lnSpc>
                <a:spcPts val="2450"/>
              </a:lnSpc>
              <a:buNone/>
            </a:pPr>
            <a:r>
              <a:rPr lang="en-US" sz="1950" dirty="0">
                <a:solidFill>
                  <a:srgbClr val="454240"/>
                </a:solidFill>
                <a:latin typeface="Libre Baskerville" pitchFamily="34" charset="0"/>
                <a:ea typeface="Libre Baskerville" pitchFamily="34" charset="-122"/>
                <a:cs typeface="Libre Baskerville" pitchFamily="34" charset="-120"/>
              </a:rPr>
              <a:t>Feature Extraction</a:t>
            </a:r>
            <a:endParaRPr lang="en-US" sz="1950" dirty="0"/>
          </a:p>
        </p:txBody>
      </p:sp>
      <p:sp>
        <p:nvSpPr>
          <p:cNvPr id="8" name="Text 4"/>
          <p:cNvSpPr/>
          <p:nvPr/>
        </p:nvSpPr>
        <p:spPr>
          <a:xfrm>
            <a:off x="2026087" y="3451860"/>
            <a:ext cx="11895177" cy="324207"/>
          </a:xfrm>
          <a:prstGeom prst="rect">
            <a:avLst/>
          </a:prstGeom>
          <a:noFill/>
          <a:ln/>
        </p:spPr>
        <p:txBody>
          <a:bodyPr wrap="none" lIns="0" tIns="0" rIns="0" bIns="0" rtlCol="0" anchor="t"/>
          <a:lstStyle/>
          <a:p>
            <a:pPr marL="0" indent="0" algn="l">
              <a:lnSpc>
                <a:spcPts val="2550"/>
              </a:lnSpc>
              <a:buNone/>
            </a:pPr>
            <a:r>
              <a:rPr lang="en-US" sz="1550" dirty="0">
                <a:solidFill>
                  <a:srgbClr val="454240"/>
                </a:solidFill>
                <a:latin typeface="DM Sans" pitchFamily="34" charset="0"/>
                <a:ea typeface="DM Sans" pitchFamily="34" charset="-122"/>
                <a:cs typeface="DM Sans" pitchFamily="34" charset="-120"/>
              </a:rPr>
              <a:t>MFCC feature extractor is used for audio features.</a:t>
            </a:r>
            <a:endParaRPr lang="en-US" sz="1550" dirty="0"/>
          </a:p>
        </p:txBody>
      </p:sp>
      <p:pic>
        <p:nvPicPr>
          <p:cNvPr id="9" name="Image 2" descr="preencoded.png"/>
          <p:cNvPicPr>
            <a:picLocks noChangeAspect="1"/>
          </p:cNvPicPr>
          <p:nvPr/>
        </p:nvPicPr>
        <p:blipFill>
          <a:blip r:embed="rId5"/>
          <a:stretch>
            <a:fillRect/>
          </a:stretch>
        </p:blipFill>
        <p:spPr>
          <a:xfrm>
            <a:off x="709136" y="4027051"/>
            <a:ext cx="1013103" cy="1215747"/>
          </a:xfrm>
          <a:prstGeom prst="rect">
            <a:avLst/>
          </a:prstGeom>
        </p:spPr>
      </p:pic>
      <p:sp>
        <p:nvSpPr>
          <p:cNvPr id="10" name="Text 5"/>
          <p:cNvSpPr/>
          <p:nvPr/>
        </p:nvSpPr>
        <p:spPr>
          <a:xfrm>
            <a:off x="2026087" y="4229576"/>
            <a:ext cx="2674382" cy="316468"/>
          </a:xfrm>
          <a:prstGeom prst="rect">
            <a:avLst/>
          </a:prstGeom>
          <a:noFill/>
          <a:ln/>
        </p:spPr>
        <p:txBody>
          <a:bodyPr wrap="none" lIns="0" tIns="0" rIns="0" bIns="0" rtlCol="0" anchor="t"/>
          <a:lstStyle/>
          <a:p>
            <a:pPr marL="0" indent="0" algn="l">
              <a:lnSpc>
                <a:spcPts val="2450"/>
              </a:lnSpc>
              <a:buNone/>
            </a:pPr>
            <a:r>
              <a:rPr lang="en-US" sz="1950" dirty="0">
                <a:solidFill>
                  <a:srgbClr val="454240"/>
                </a:solidFill>
                <a:latin typeface="Libre Baskerville" pitchFamily="34" charset="0"/>
                <a:ea typeface="Libre Baskerville" pitchFamily="34" charset="-122"/>
                <a:cs typeface="Libre Baskerville" pitchFamily="34" charset="-120"/>
              </a:rPr>
              <a:t>CSV Transformation</a:t>
            </a:r>
            <a:endParaRPr lang="en-US" sz="1950" dirty="0"/>
          </a:p>
        </p:txBody>
      </p:sp>
      <p:sp>
        <p:nvSpPr>
          <p:cNvPr id="11" name="Text 6"/>
          <p:cNvSpPr/>
          <p:nvPr/>
        </p:nvSpPr>
        <p:spPr>
          <a:xfrm>
            <a:off x="2026087" y="4667607"/>
            <a:ext cx="11895177" cy="324207"/>
          </a:xfrm>
          <a:prstGeom prst="rect">
            <a:avLst/>
          </a:prstGeom>
          <a:noFill/>
          <a:ln/>
        </p:spPr>
        <p:txBody>
          <a:bodyPr wrap="none" lIns="0" tIns="0" rIns="0" bIns="0" rtlCol="0" anchor="t"/>
          <a:lstStyle/>
          <a:p>
            <a:pPr marL="0" indent="0" algn="l">
              <a:lnSpc>
                <a:spcPts val="2550"/>
              </a:lnSpc>
              <a:buNone/>
            </a:pPr>
            <a:r>
              <a:rPr lang="en-US" sz="1550" dirty="0">
                <a:solidFill>
                  <a:srgbClr val="454240"/>
                </a:solidFill>
                <a:latin typeface="DM Sans" pitchFamily="34" charset="0"/>
                <a:ea typeface="DM Sans" pitchFamily="34" charset="-122"/>
                <a:cs typeface="DM Sans" pitchFamily="34" charset="-120"/>
              </a:rPr>
              <a:t>Features are transformed into a CSV file format.</a:t>
            </a:r>
            <a:endParaRPr lang="en-US" sz="1550" dirty="0"/>
          </a:p>
        </p:txBody>
      </p:sp>
      <p:pic>
        <p:nvPicPr>
          <p:cNvPr id="12" name="Image 3" descr="preencoded.png"/>
          <p:cNvPicPr>
            <a:picLocks noChangeAspect="1"/>
          </p:cNvPicPr>
          <p:nvPr/>
        </p:nvPicPr>
        <p:blipFill>
          <a:blip r:embed="rId6"/>
          <a:stretch>
            <a:fillRect/>
          </a:stretch>
        </p:blipFill>
        <p:spPr>
          <a:xfrm>
            <a:off x="709136" y="5242798"/>
            <a:ext cx="1013103" cy="1215747"/>
          </a:xfrm>
          <a:prstGeom prst="rect">
            <a:avLst/>
          </a:prstGeom>
        </p:spPr>
      </p:pic>
      <p:sp>
        <p:nvSpPr>
          <p:cNvPr id="13" name="Text 7"/>
          <p:cNvSpPr/>
          <p:nvPr/>
        </p:nvSpPr>
        <p:spPr>
          <a:xfrm>
            <a:off x="2026087" y="5445323"/>
            <a:ext cx="2741414" cy="316468"/>
          </a:xfrm>
          <a:prstGeom prst="rect">
            <a:avLst/>
          </a:prstGeom>
          <a:noFill/>
          <a:ln/>
        </p:spPr>
        <p:txBody>
          <a:bodyPr wrap="none" lIns="0" tIns="0" rIns="0" bIns="0" rtlCol="0" anchor="t"/>
          <a:lstStyle/>
          <a:p>
            <a:pPr marL="0" indent="0" algn="l">
              <a:lnSpc>
                <a:spcPts val="2450"/>
              </a:lnSpc>
              <a:buNone/>
            </a:pPr>
            <a:r>
              <a:rPr lang="en-US" sz="1950" dirty="0">
                <a:solidFill>
                  <a:srgbClr val="454240"/>
                </a:solidFill>
                <a:latin typeface="Libre Baskerville" pitchFamily="34" charset="0"/>
                <a:ea typeface="Libre Baskerville" pitchFamily="34" charset="-122"/>
                <a:cs typeface="Libre Baskerville" pitchFamily="34" charset="-120"/>
              </a:rPr>
              <a:t>ANN Model Training</a:t>
            </a:r>
            <a:endParaRPr lang="en-US" sz="1950" dirty="0"/>
          </a:p>
        </p:txBody>
      </p:sp>
      <p:sp>
        <p:nvSpPr>
          <p:cNvPr id="14" name="Text 8"/>
          <p:cNvSpPr/>
          <p:nvPr/>
        </p:nvSpPr>
        <p:spPr>
          <a:xfrm>
            <a:off x="2026087" y="5883354"/>
            <a:ext cx="11895177" cy="324207"/>
          </a:xfrm>
          <a:prstGeom prst="rect">
            <a:avLst/>
          </a:prstGeom>
          <a:noFill/>
          <a:ln/>
        </p:spPr>
        <p:txBody>
          <a:bodyPr wrap="none" lIns="0" tIns="0" rIns="0" bIns="0" rtlCol="0" anchor="t"/>
          <a:lstStyle/>
          <a:p>
            <a:pPr marL="0" indent="0" algn="l">
              <a:lnSpc>
                <a:spcPts val="2550"/>
              </a:lnSpc>
              <a:buNone/>
            </a:pPr>
            <a:r>
              <a:rPr lang="en-US" sz="1550" dirty="0">
                <a:solidFill>
                  <a:srgbClr val="454240"/>
                </a:solidFill>
                <a:latin typeface="DM Sans" pitchFamily="34" charset="0"/>
                <a:ea typeface="DM Sans" pitchFamily="34" charset="-122"/>
                <a:cs typeface="DM Sans" pitchFamily="34" charset="-120"/>
              </a:rPr>
              <a:t>The CSV file is used to train the ANN model.</a:t>
            </a:r>
            <a:endParaRPr lang="en-US" sz="1550" dirty="0"/>
          </a:p>
        </p:txBody>
      </p:sp>
      <p:pic>
        <p:nvPicPr>
          <p:cNvPr id="15" name="Image 4" descr="preencoded.png"/>
          <p:cNvPicPr>
            <a:picLocks noChangeAspect="1"/>
          </p:cNvPicPr>
          <p:nvPr/>
        </p:nvPicPr>
        <p:blipFill>
          <a:blip r:embed="rId7"/>
          <a:stretch>
            <a:fillRect/>
          </a:stretch>
        </p:blipFill>
        <p:spPr>
          <a:xfrm>
            <a:off x="709136" y="6458545"/>
            <a:ext cx="1013103" cy="1215747"/>
          </a:xfrm>
          <a:prstGeom prst="rect">
            <a:avLst/>
          </a:prstGeom>
        </p:spPr>
      </p:pic>
      <p:sp>
        <p:nvSpPr>
          <p:cNvPr id="16" name="Text 9"/>
          <p:cNvSpPr/>
          <p:nvPr/>
        </p:nvSpPr>
        <p:spPr>
          <a:xfrm>
            <a:off x="2026087" y="6661071"/>
            <a:ext cx="2775823" cy="316468"/>
          </a:xfrm>
          <a:prstGeom prst="rect">
            <a:avLst/>
          </a:prstGeom>
          <a:noFill/>
          <a:ln/>
        </p:spPr>
        <p:txBody>
          <a:bodyPr wrap="none" lIns="0" tIns="0" rIns="0" bIns="0" rtlCol="0" anchor="t"/>
          <a:lstStyle/>
          <a:p>
            <a:pPr marL="0" indent="0" algn="l">
              <a:lnSpc>
                <a:spcPts val="2450"/>
              </a:lnSpc>
              <a:buNone/>
            </a:pPr>
            <a:r>
              <a:rPr lang="en-US" sz="1950" dirty="0">
                <a:solidFill>
                  <a:srgbClr val="454240"/>
                </a:solidFill>
                <a:latin typeface="Libre Baskerville" pitchFamily="34" charset="0"/>
                <a:ea typeface="Libre Baskerville" pitchFamily="34" charset="-122"/>
                <a:cs typeface="Libre Baskerville" pitchFamily="34" charset="-120"/>
              </a:rPr>
              <a:t>Sentiment Prediction</a:t>
            </a:r>
            <a:endParaRPr lang="en-US" sz="1950" dirty="0"/>
          </a:p>
        </p:txBody>
      </p:sp>
      <p:sp>
        <p:nvSpPr>
          <p:cNvPr id="17" name="Text 10"/>
          <p:cNvSpPr/>
          <p:nvPr/>
        </p:nvSpPr>
        <p:spPr>
          <a:xfrm>
            <a:off x="2026087" y="7099102"/>
            <a:ext cx="11895177" cy="324207"/>
          </a:xfrm>
          <a:prstGeom prst="rect">
            <a:avLst/>
          </a:prstGeom>
          <a:noFill/>
          <a:ln/>
        </p:spPr>
        <p:txBody>
          <a:bodyPr wrap="none" lIns="0" tIns="0" rIns="0" bIns="0" rtlCol="0" anchor="t"/>
          <a:lstStyle/>
          <a:p>
            <a:pPr marL="0" indent="0" algn="l">
              <a:lnSpc>
                <a:spcPts val="2550"/>
              </a:lnSpc>
              <a:buNone/>
            </a:pPr>
            <a:r>
              <a:rPr lang="en-US" sz="1550" dirty="0">
                <a:solidFill>
                  <a:srgbClr val="454240"/>
                </a:solidFill>
                <a:latin typeface="DM Sans" pitchFamily="34" charset="0"/>
                <a:ea typeface="DM Sans" pitchFamily="34" charset="-122"/>
                <a:cs typeface="DM Sans" pitchFamily="34" charset="-120"/>
              </a:rPr>
              <a:t>The model predicts the sentiment of output audio.</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381250"/>
            <a:ext cx="7517011"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Applications of the Model</a:t>
            </a:r>
            <a:endParaRPr lang="en-US" sz="4450" dirty="0"/>
          </a:p>
        </p:txBody>
      </p:sp>
      <p:sp>
        <p:nvSpPr>
          <p:cNvPr id="3" name="Text 1"/>
          <p:cNvSpPr/>
          <p:nvPr/>
        </p:nvSpPr>
        <p:spPr>
          <a:xfrm>
            <a:off x="793790" y="365700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Customer Service</a:t>
            </a:r>
            <a:endParaRPr lang="en-US" sz="2200" dirty="0"/>
          </a:p>
        </p:txBody>
      </p:sp>
      <p:sp>
        <p:nvSpPr>
          <p:cNvPr id="4" name="Text 2"/>
          <p:cNvSpPr/>
          <p:nvPr/>
        </p:nvSpPr>
        <p:spPr>
          <a:xfrm>
            <a:off x="793790" y="4238149"/>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Real-time sentiment in call centers.</a:t>
            </a:r>
            <a:endParaRPr lang="en-US" sz="1750" dirty="0"/>
          </a:p>
        </p:txBody>
      </p:sp>
      <p:sp>
        <p:nvSpPr>
          <p:cNvPr id="5" name="Text 3"/>
          <p:cNvSpPr/>
          <p:nvPr/>
        </p:nvSpPr>
        <p:spPr>
          <a:xfrm>
            <a:off x="793790" y="5043249"/>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Increases customer satisfaction by 20%.</a:t>
            </a:r>
            <a:endParaRPr lang="en-US" sz="1750" dirty="0"/>
          </a:p>
        </p:txBody>
      </p:sp>
      <p:sp>
        <p:nvSpPr>
          <p:cNvPr id="6" name="Text 4"/>
          <p:cNvSpPr/>
          <p:nvPr/>
        </p:nvSpPr>
        <p:spPr>
          <a:xfrm>
            <a:off x="5332928" y="365700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Mental Health</a:t>
            </a:r>
            <a:endParaRPr lang="en-US" sz="2200" dirty="0"/>
          </a:p>
        </p:txBody>
      </p:sp>
      <p:sp>
        <p:nvSpPr>
          <p:cNvPr id="7" name="Text 5"/>
          <p:cNvSpPr/>
          <p:nvPr/>
        </p:nvSpPr>
        <p:spPr>
          <a:xfrm>
            <a:off x="5332928" y="4238149"/>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Monitors patient sentiment in therapy.</a:t>
            </a:r>
            <a:endParaRPr lang="en-US" sz="1750" dirty="0"/>
          </a:p>
        </p:txBody>
      </p:sp>
      <p:sp>
        <p:nvSpPr>
          <p:cNvPr id="8" name="Text 6"/>
          <p:cNvSpPr/>
          <p:nvPr/>
        </p:nvSpPr>
        <p:spPr>
          <a:xfrm>
            <a:off x="5332928" y="5043249"/>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Pilot program improved diagnosis by 25%.</a:t>
            </a:r>
            <a:endParaRPr lang="en-US" sz="1750" dirty="0"/>
          </a:p>
        </p:txBody>
      </p:sp>
      <p:sp>
        <p:nvSpPr>
          <p:cNvPr id="9" name="Text 7"/>
          <p:cNvSpPr/>
          <p:nvPr/>
        </p:nvSpPr>
        <p:spPr>
          <a:xfrm>
            <a:off x="9872067" y="365700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Market Research</a:t>
            </a:r>
            <a:endParaRPr lang="en-US" sz="2200" dirty="0"/>
          </a:p>
        </p:txBody>
      </p:sp>
      <p:sp>
        <p:nvSpPr>
          <p:cNvPr id="10" name="Text 8"/>
          <p:cNvSpPr/>
          <p:nvPr/>
        </p:nvSpPr>
        <p:spPr>
          <a:xfrm>
            <a:off x="9872067" y="4238149"/>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Analyzes consumer sentiment from surveys.</a:t>
            </a:r>
            <a:endParaRPr lang="en-US" sz="1750" dirty="0"/>
          </a:p>
        </p:txBody>
      </p:sp>
      <p:sp>
        <p:nvSpPr>
          <p:cNvPr id="11" name="Text 9"/>
          <p:cNvSpPr/>
          <p:nvPr/>
        </p:nvSpPr>
        <p:spPr>
          <a:xfrm>
            <a:off x="9872067" y="5043249"/>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Generated 10 insights from 500 participants.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39560"/>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Research Paper Publication</a:t>
            </a:r>
            <a:endParaRPr lang="en-US" sz="4450" dirty="0"/>
          </a:p>
        </p:txBody>
      </p:sp>
      <p:sp>
        <p:nvSpPr>
          <p:cNvPr id="4" name="Shape 1"/>
          <p:cNvSpPr/>
          <p:nvPr/>
        </p:nvSpPr>
        <p:spPr>
          <a:xfrm>
            <a:off x="6280190" y="2997279"/>
            <a:ext cx="7556421" cy="3992642"/>
          </a:xfrm>
          <a:prstGeom prst="roundRect">
            <a:avLst>
              <a:gd name="adj" fmla="val 2386"/>
            </a:avLst>
          </a:prstGeom>
          <a:noFill/>
          <a:ln w="7620">
            <a:solidFill>
              <a:srgbClr val="000000">
                <a:alpha val="8000"/>
              </a:srgbClr>
            </a:solidFill>
            <a:prstDash val="solid"/>
          </a:ln>
        </p:spPr>
      </p:sp>
      <p:sp>
        <p:nvSpPr>
          <p:cNvPr id="5" name="Shape 2"/>
          <p:cNvSpPr/>
          <p:nvPr/>
        </p:nvSpPr>
        <p:spPr>
          <a:xfrm>
            <a:off x="6287810" y="3004899"/>
            <a:ext cx="7541181" cy="1013222"/>
          </a:xfrm>
          <a:prstGeom prst="rect">
            <a:avLst/>
          </a:prstGeom>
          <a:solidFill>
            <a:srgbClr val="FFFFFF">
              <a:alpha val="4000"/>
            </a:srgbClr>
          </a:solidFill>
          <a:ln/>
        </p:spPr>
      </p:sp>
      <p:sp>
        <p:nvSpPr>
          <p:cNvPr id="6" name="Text 3"/>
          <p:cNvSpPr/>
          <p:nvPr/>
        </p:nvSpPr>
        <p:spPr>
          <a:xfrm>
            <a:off x="6514624" y="3148608"/>
            <a:ext cx="33131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Paper Title</a:t>
            </a:r>
            <a:endParaRPr lang="en-US" sz="1750" dirty="0"/>
          </a:p>
        </p:txBody>
      </p:sp>
      <p:sp>
        <p:nvSpPr>
          <p:cNvPr id="7" name="Text 4"/>
          <p:cNvSpPr/>
          <p:nvPr/>
        </p:nvSpPr>
        <p:spPr>
          <a:xfrm>
            <a:off x="10289024" y="3148608"/>
            <a:ext cx="3313152"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"Voice Sentiment Analysis using Deep Learning"</a:t>
            </a:r>
            <a:endParaRPr lang="en-US" sz="1750" dirty="0"/>
          </a:p>
        </p:txBody>
      </p:sp>
      <p:sp>
        <p:nvSpPr>
          <p:cNvPr id="8" name="Shape 5"/>
          <p:cNvSpPr/>
          <p:nvPr/>
        </p:nvSpPr>
        <p:spPr>
          <a:xfrm>
            <a:off x="6287810" y="4018121"/>
            <a:ext cx="7541181" cy="1013222"/>
          </a:xfrm>
          <a:prstGeom prst="rect">
            <a:avLst/>
          </a:prstGeom>
          <a:solidFill>
            <a:srgbClr val="000000">
              <a:alpha val="4000"/>
            </a:srgbClr>
          </a:solidFill>
          <a:ln/>
        </p:spPr>
      </p:sp>
      <p:sp>
        <p:nvSpPr>
          <p:cNvPr id="9" name="Text 6"/>
          <p:cNvSpPr/>
          <p:nvPr/>
        </p:nvSpPr>
        <p:spPr>
          <a:xfrm>
            <a:off x="6514624" y="4161830"/>
            <a:ext cx="33131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Journal</a:t>
            </a:r>
            <a:endParaRPr lang="en-US" sz="1750" dirty="0"/>
          </a:p>
        </p:txBody>
      </p:sp>
      <p:sp>
        <p:nvSpPr>
          <p:cNvPr id="10" name="Text 7"/>
          <p:cNvSpPr/>
          <p:nvPr/>
        </p:nvSpPr>
        <p:spPr>
          <a:xfrm>
            <a:off x="10289024" y="4161830"/>
            <a:ext cx="3313152"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International Journal of Artificial Intelligence</a:t>
            </a:r>
            <a:endParaRPr lang="en-US" sz="1750" dirty="0"/>
          </a:p>
        </p:txBody>
      </p:sp>
      <p:sp>
        <p:nvSpPr>
          <p:cNvPr id="11" name="Shape 8"/>
          <p:cNvSpPr/>
          <p:nvPr/>
        </p:nvSpPr>
        <p:spPr>
          <a:xfrm>
            <a:off x="6287810" y="5031343"/>
            <a:ext cx="7541181" cy="650319"/>
          </a:xfrm>
          <a:prstGeom prst="rect">
            <a:avLst/>
          </a:prstGeom>
          <a:solidFill>
            <a:srgbClr val="FFFFFF">
              <a:alpha val="4000"/>
            </a:srgbClr>
          </a:solidFill>
          <a:ln/>
        </p:spPr>
      </p:sp>
      <p:sp>
        <p:nvSpPr>
          <p:cNvPr id="12" name="Text 9"/>
          <p:cNvSpPr/>
          <p:nvPr/>
        </p:nvSpPr>
        <p:spPr>
          <a:xfrm>
            <a:off x="6514624" y="5175052"/>
            <a:ext cx="33131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ISSN</a:t>
            </a:r>
            <a:endParaRPr lang="en-US" sz="1750" dirty="0"/>
          </a:p>
        </p:txBody>
      </p:sp>
      <p:sp>
        <p:nvSpPr>
          <p:cNvPr id="13" name="Text 10"/>
          <p:cNvSpPr/>
          <p:nvPr/>
        </p:nvSpPr>
        <p:spPr>
          <a:xfrm>
            <a:off x="10289024" y="5175052"/>
            <a:ext cx="33131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XXXX-XXXX</a:t>
            </a:r>
            <a:endParaRPr lang="en-US" sz="1750" dirty="0"/>
          </a:p>
        </p:txBody>
      </p:sp>
      <p:sp>
        <p:nvSpPr>
          <p:cNvPr id="14" name="Shape 11"/>
          <p:cNvSpPr/>
          <p:nvPr/>
        </p:nvSpPr>
        <p:spPr>
          <a:xfrm>
            <a:off x="6287810" y="5681663"/>
            <a:ext cx="7541181" cy="650319"/>
          </a:xfrm>
          <a:prstGeom prst="rect">
            <a:avLst/>
          </a:prstGeom>
          <a:solidFill>
            <a:srgbClr val="000000">
              <a:alpha val="4000"/>
            </a:srgbClr>
          </a:solidFill>
          <a:ln/>
        </p:spPr>
      </p:sp>
      <p:sp>
        <p:nvSpPr>
          <p:cNvPr id="15" name="Text 12"/>
          <p:cNvSpPr/>
          <p:nvPr/>
        </p:nvSpPr>
        <p:spPr>
          <a:xfrm>
            <a:off x="6514624" y="5825371"/>
            <a:ext cx="33131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Publication Date</a:t>
            </a:r>
            <a:endParaRPr lang="en-US" sz="1750" dirty="0"/>
          </a:p>
        </p:txBody>
      </p:sp>
      <p:sp>
        <p:nvSpPr>
          <p:cNvPr id="16" name="Text 13"/>
          <p:cNvSpPr/>
          <p:nvPr/>
        </p:nvSpPr>
        <p:spPr>
          <a:xfrm>
            <a:off x="10289024" y="5825371"/>
            <a:ext cx="33131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July 2024</a:t>
            </a:r>
            <a:endParaRPr lang="en-US" sz="1750" dirty="0"/>
          </a:p>
        </p:txBody>
      </p:sp>
      <p:sp>
        <p:nvSpPr>
          <p:cNvPr id="17" name="Shape 14"/>
          <p:cNvSpPr/>
          <p:nvPr/>
        </p:nvSpPr>
        <p:spPr>
          <a:xfrm>
            <a:off x="6287810" y="6331982"/>
            <a:ext cx="7541181" cy="650319"/>
          </a:xfrm>
          <a:prstGeom prst="rect">
            <a:avLst/>
          </a:prstGeom>
          <a:solidFill>
            <a:srgbClr val="FFFFFF">
              <a:alpha val="4000"/>
            </a:srgbClr>
          </a:solidFill>
          <a:ln/>
        </p:spPr>
      </p:sp>
      <p:sp>
        <p:nvSpPr>
          <p:cNvPr id="18" name="Text 15"/>
          <p:cNvSpPr/>
          <p:nvPr/>
        </p:nvSpPr>
        <p:spPr>
          <a:xfrm>
            <a:off x="6514624" y="6475690"/>
            <a:ext cx="33131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Impact Factor</a:t>
            </a:r>
            <a:endParaRPr lang="en-US" sz="1750" dirty="0"/>
          </a:p>
        </p:txBody>
      </p:sp>
      <p:sp>
        <p:nvSpPr>
          <p:cNvPr id="19" name="Text 16"/>
          <p:cNvSpPr/>
          <p:nvPr/>
        </p:nvSpPr>
        <p:spPr>
          <a:xfrm>
            <a:off x="10289024" y="6475690"/>
            <a:ext cx="33131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3.5 (2023 data)</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594616"/>
            <a:ext cx="6427232"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Future Enhancements</a:t>
            </a:r>
            <a:endParaRPr lang="en-US" sz="4450" dirty="0"/>
          </a:p>
        </p:txBody>
      </p:sp>
      <p:sp>
        <p:nvSpPr>
          <p:cNvPr id="4" name="Shape 1"/>
          <p:cNvSpPr/>
          <p:nvPr/>
        </p:nvSpPr>
        <p:spPr>
          <a:xfrm>
            <a:off x="793790" y="5323999"/>
            <a:ext cx="4120753" cy="226814"/>
          </a:xfrm>
          <a:prstGeom prst="roundRect">
            <a:avLst>
              <a:gd name="adj" fmla="val 42003"/>
            </a:avLst>
          </a:prstGeom>
          <a:solidFill>
            <a:srgbClr val="F7EDD4"/>
          </a:solidFill>
          <a:ln w="7620">
            <a:solidFill>
              <a:srgbClr val="DDD3BA"/>
            </a:solidFill>
            <a:prstDash val="solid"/>
          </a:ln>
        </p:spPr>
      </p:sp>
      <p:sp>
        <p:nvSpPr>
          <p:cNvPr id="5" name="Text 2"/>
          <p:cNvSpPr/>
          <p:nvPr/>
        </p:nvSpPr>
        <p:spPr>
          <a:xfrm>
            <a:off x="793790" y="5890974"/>
            <a:ext cx="3048000"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Multilingual Support</a:t>
            </a:r>
            <a:endParaRPr lang="en-US" sz="2200" dirty="0"/>
          </a:p>
        </p:txBody>
      </p:sp>
      <p:sp>
        <p:nvSpPr>
          <p:cNvPr id="6" name="Text 3"/>
          <p:cNvSpPr/>
          <p:nvPr/>
        </p:nvSpPr>
        <p:spPr>
          <a:xfrm>
            <a:off x="793790" y="6381393"/>
            <a:ext cx="4120753" cy="1088708"/>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Incorporate more languages like Hindi, Spanish, and Mandarin for broader application.</a:t>
            </a:r>
            <a:endParaRPr lang="en-US" sz="1750" dirty="0"/>
          </a:p>
        </p:txBody>
      </p:sp>
      <p:sp>
        <p:nvSpPr>
          <p:cNvPr id="7" name="Shape 4"/>
          <p:cNvSpPr/>
          <p:nvPr/>
        </p:nvSpPr>
        <p:spPr>
          <a:xfrm>
            <a:off x="5254704" y="4983718"/>
            <a:ext cx="4120872" cy="226814"/>
          </a:xfrm>
          <a:prstGeom prst="roundRect">
            <a:avLst>
              <a:gd name="adj" fmla="val 42003"/>
            </a:avLst>
          </a:prstGeom>
          <a:solidFill>
            <a:srgbClr val="F7EDD4"/>
          </a:solidFill>
          <a:ln w="7620">
            <a:solidFill>
              <a:srgbClr val="DDD3BA"/>
            </a:solidFill>
            <a:prstDash val="solid"/>
          </a:ln>
        </p:spPr>
      </p:sp>
      <p:sp>
        <p:nvSpPr>
          <p:cNvPr id="8" name="Text 5"/>
          <p:cNvSpPr/>
          <p:nvPr/>
        </p:nvSpPr>
        <p:spPr>
          <a:xfrm>
            <a:off x="5254704" y="5550694"/>
            <a:ext cx="3437334"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Advanced Architectures</a:t>
            </a:r>
            <a:endParaRPr lang="en-US" sz="2200" dirty="0"/>
          </a:p>
        </p:txBody>
      </p:sp>
      <p:sp>
        <p:nvSpPr>
          <p:cNvPr id="9" name="Text 6"/>
          <p:cNvSpPr/>
          <p:nvPr/>
        </p:nvSpPr>
        <p:spPr>
          <a:xfrm>
            <a:off x="5254704" y="6041112"/>
            <a:ext cx="4120872" cy="1088708"/>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Improve accuracy with more data and advanced deep learning architectures, such as Transformers.</a:t>
            </a:r>
            <a:endParaRPr lang="en-US" sz="1750" dirty="0"/>
          </a:p>
        </p:txBody>
      </p:sp>
      <p:sp>
        <p:nvSpPr>
          <p:cNvPr id="10" name="Shape 7"/>
          <p:cNvSpPr/>
          <p:nvPr/>
        </p:nvSpPr>
        <p:spPr>
          <a:xfrm>
            <a:off x="9715738" y="4643557"/>
            <a:ext cx="4120872" cy="226814"/>
          </a:xfrm>
          <a:prstGeom prst="roundRect">
            <a:avLst>
              <a:gd name="adj" fmla="val 42003"/>
            </a:avLst>
          </a:prstGeom>
          <a:solidFill>
            <a:srgbClr val="F7EDD4"/>
          </a:solidFill>
          <a:ln w="7620">
            <a:solidFill>
              <a:srgbClr val="DDD3BA"/>
            </a:solidFill>
            <a:prstDash val="solid"/>
          </a:ln>
        </p:spPr>
      </p:sp>
      <p:sp>
        <p:nvSpPr>
          <p:cNvPr id="11" name="Text 8"/>
          <p:cNvSpPr/>
          <p:nvPr/>
        </p:nvSpPr>
        <p:spPr>
          <a:xfrm>
            <a:off x="9715738" y="5210532"/>
            <a:ext cx="3710226"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Edge Device Deployment</a:t>
            </a:r>
            <a:endParaRPr lang="en-US" sz="2200" dirty="0"/>
          </a:p>
        </p:txBody>
      </p:sp>
      <p:sp>
        <p:nvSpPr>
          <p:cNvPr id="12" name="Text 9"/>
          <p:cNvSpPr/>
          <p:nvPr/>
        </p:nvSpPr>
        <p:spPr>
          <a:xfrm>
            <a:off x="9715738" y="5700951"/>
            <a:ext cx="4120872" cy="1088708"/>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Deploy the model on edge devices like smartphones for real-time, on-device analysis.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501616"/>
            <a:ext cx="8500110"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Q&amp;A and Acknowledgements</a:t>
            </a:r>
            <a:endParaRPr lang="en-US" sz="4450" dirty="0"/>
          </a:p>
        </p:txBody>
      </p:sp>
      <p:sp>
        <p:nvSpPr>
          <p:cNvPr id="3" name="Text 1"/>
          <p:cNvSpPr/>
          <p:nvPr/>
        </p:nvSpPr>
        <p:spPr>
          <a:xfrm>
            <a:off x="793790" y="2664023"/>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We extend special thanks to Mr. Vijay Patidar for invaluable guidance throughout this project. We are now open for any questions and discussions you may have regarding our voice sentiment analysis model and its applications.</a:t>
            </a:r>
            <a:endParaRPr lang="en-US" sz="1750" dirty="0"/>
          </a:p>
        </p:txBody>
      </p:sp>
      <p:pic>
        <p:nvPicPr>
          <p:cNvPr id="4" name="Image 0" descr="preencoded.png"/>
          <p:cNvPicPr>
            <a:picLocks noChangeAspect="1"/>
          </p:cNvPicPr>
          <p:nvPr/>
        </p:nvPicPr>
        <p:blipFill>
          <a:blip r:embed="rId3"/>
          <a:stretch>
            <a:fillRect/>
          </a:stretch>
        </p:blipFill>
        <p:spPr>
          <a:xfrm>
            <a:off x="801410" y="3790950"/>
            <a:ext cx="4221599" cy="2721888"/>
          </a:xfrm>
          <a:prstGeom prst="rect">
            <a:avLst/>
          </a:prstGeom>
        </p:spPr>
      </p:pic>
      <p:pic>
        <p:nvPicPr>
          <p:cNvPr id="5" name="Image 1" descr="preencoded.png"/>
          <p:cNvPicPr>
            <a:picLocks noChangeAspect="1"/>
          </p:cNvPicPr>
          <p:nvPr/>
        </p:nvPicPr>
        <p:blipFill>
          <a:blip r:embed="rId4"/>
          <a:stretch>
            <a:fillRect/>
          </a:stretch>
        </p:blipFill>
        <p:spPr>
          <a:xfrm>
            <a:off x="5204460" y="3790950"/>
            <a:ext cx="4221599" cy="2721888"/>
          </a:xfrm>
          <a:prstGeom prst="rect">
            <a:avLst/>
          </a:prstGeom>
        </p:spPr>
      </p:pic>
      <p:pic>
        <p:nvPicPr>
          <p:cNvPr id="6" name="Image 2" descr="preencoded.png"/>
          <p:cNvPicPr>
            <a:picLocks noChangeAspect="1"/>
          </p:cNvPicPr>
          <p:nvPr/>
        </p:nvPicPr>
        <p:blipFill>
          <a:blip r:embed="rId5"/>
          <a:stretch>
            <a:fillRect/>
          </a:stretch>
        </p:blipFill>
        <p:spPr>
          <a:xfrm>
            <a:off x="9607510" y="3790950"/>
            <a:ext cx="4221599" cy="272188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TotalTime>
  <Words>446</Words>
  <Application>Microsoft Office PowerPoint</Application>
  <PresentationFormat>Custom</PresentationFormat>
  <Paragraphs>82</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DM Sans</vt:lpstr>
      <vt:lpstr>Libre Baskerville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Priyanshu Vishwakarma</cp:lastModifiedBy>
  <cp:revision>2</cp:revision>
  <dcterms:created xsi:type="dcterms:W3CDTF">2025-05-24T06:10:03Z</dcterms:created>
  <dcterms:modified xsi:type="dcterms:W3CDTF">2025-05-24T08:27:09Z</dcterms:modified>
</cp:coreProperties>
</file>